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3"/>
    <p:sldId id="304" r:id="rId4"/>
    <p:sldId id="289" r:id="rId5"/>
    <p:sldId id="285" r:id="rId6"/>
    <p:sldId id="286" r:id="rId7"/>
    <p:sldId id="271" r:id="rId8"/>
    <p:sldId id="275" r:id="rId9"/>
    <p:sldId id="287" r:id="rId10"/>
    <p:sldId id="283" r:id="rId11"/>
    <p:sldId id="284" r:id="rId12"/>
    <p:sldId id="297" r:id="rId13"/>
    <p:sldId id="303" r:id="rId14"/>
    <p:sldId id="292" r:id="rId15"/>
    <p:sldId id="291" r:id="rId16"/>
    <p:sldId id="299" r:id="rId17"/>
    <p:sldId id="302" r:id="rId18"/>
    <p:sldId id="322" r:id="rId19"/>
    <p:sldId id="321" r:id="rId20"/>
    <p:sldId id="320" r:id="rId21"/>
    <p:sldId id="323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0" autoAdjust="0"/>
    <p:restoredTop sz="94653"/>
  </p:normalViewPr>
  <p:slideViewPr>
    <p:cSldViewPr snapToGrid="0" snapToObjects="1">
      <p:cViewPr varScale="1">
        <p:scale>
          <a:sx n="84" d="100"/>
          <a:sy n="84" d="100"/>
        </p:scale>
        <p:origin x="108" y="996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  <a:endParaRPr lang="it-IT" sz="1200" b="1" dirty="0">
              <a:solidFill>
                <a:srgbClr val="FFFFFF"/>
              </a:solidFill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slide" Target="slide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12.xml"/><Relationship Id="rId8" Type="http://schemas.openxmlformats.org/officeDocument/2006/relationships/slide" Target="slide11.xml"/><Relationship Id="rId7" Type="http://schemas.openxmlformats.org/officeDocument/2006/relationships/slide" Target="slide10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3" Type="http://schemas.openxmlformats.org/officeDocument/2006/relationships/slide" Target="slide6.xml"/><Relationship Id="rId2" Type="http://schemas.openxmlformats.org/officeDocument/2006/relationships/slide" Target="slide5.xml"/><Relationship Id="rId15" Type="http://schemas.openxmlformats.org/officeDocument/2006/relationships/slideLayout" Target="../slideLayouts/slideLayout2.xml"/><Relationship Id="rId14" Type="http://schemas.openxmlformats.org/officeDocument/2006/relationships/slide" Target="slide19.xml"/><Relationship Id="rId13" Type="http://schemas.openxmlformats.org/officeDocument/2006/relationships/slide" Target="slide16.xml"/><Relationship Id="rId12" Type="http://schemas.openxmlformats.org/officeDocument/2006/relationships/slide" Target="slide15.xml"/><Relationship Id="rId11" Type="http://schemas.openxmlformats.org/officeDocument/2006/relationships/slide" Target="slide14.xml"/><Relationship Id="rId10" Type="http://schemas.openxmlformats.org/officeDocument/2006/relationships/slide" Target="slide13.xml"/><Relationship Id="rId1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png"/><Relationship Id="rId3" Type="http://schemas.openxmlformats.org/officeDocument/2006/relationships/image" Target="file:///C:\Users\40801\AppData\Local\Temp\wps\INetCache\40c80eb514fc3f5bf64f6353cd3ff072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27.jpeg"/><Relationship Id="rId7" Type="http://schemas.microsoft.com/office/2007/relationships/hdphoto" Target="../media/image26.wdp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7782" y="4259184"/>
            <a:ext cx="1789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from a non-serious one,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non-serious </a:t>
            </a:r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game</a:t>
            </a:r>
            <a:endParaRPr lang="en-US" sz="1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  <a:endParaRPr lang="en-US" sz="1600" dirty="0">
              <a:latin typeface="+mj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Accuracy</a:t>
            </a:r>
            <a:endParaRPr lang="en-US" b="1" dirty="0"/>
          </a:p>
          <a:p>
            <a:pPr algn="ctr"/>
            <a:r>
              <a:rPr lang="en-US" b="1" dirty="0"/>
              <a:t>92.5%</a:t>
            </a:r>
            <a:endParaRPr lang="en-US" b="1" dirty="0"/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  <a:endParaRPr lang="en-US" b="1" dirty="0"/>
          </a:p>
          <a:p>
            <a:pPr algn="ctr"/>
            <a:r>
              <a:rPr lang="en-US" b="1" dirty="0"/>
              <a:t>77.5%</a:t>
            </a:r>
            <a:endParaRPr lang="en-US" b="1" dirty="0"/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  <a:endParaRPr lang="en-US" b="1" dirty="0"/>
          </a:p>
          <a:p>
            <a:pPr algn="ctr"/>
            <a:r>
              <a:rPr lang="en-US" b="1" dirty="0"/>
              <a:t>100%</a:t>
            </a:r>
            <a:endParaRPr lang="en-US" b="1" dirty="0"/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  <a:endParaRPr lang="en-US" b="1" dirty="0"/>
          </a:p>
          <a:p>
            <a:pPr algn="ctr"/>
            <a:r>
              <a:rPr lang="en-US" b="1" dirty="0"/>
              <a:t>85%</a:t>
            </a:r>
            <a:endParaRPr lang="en-US" b="1" dirty="0"/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  <a:endParaRPr lang="en-US" altLang="zh-CN" sz="45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0BC5E"/>
                </a:solidFill>
                <a:effectLst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Pubmed Papers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t="31302" r="-219" b="32091"/>
          <a:stretch>
            <a:fillRect/>
          </a:stretch>
        </p:blipFill>
        <p:spPr>
          <a:xfrm>
            <a:off x="7406991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188250" y="3256447"/>
            <a:ext cx="18890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PubMed</a:t>
            </a:r>
            <a:r>
              <a:rPr lang="en-US" sz="1900" dirty="0"/>
              <a:t> is used to retrieve the </a:t>
            </a:r>
            <a:r>
              <a:rPr lang="en-US" sz="1900" dirty="0">
                <a:solidFill>
                  <a:schemeClr val="accent2"/>
                </a:solidFill>
              </a:rPr>
              <a:t>papers</a:t>
            </a:r>
            <a:r>
              <a:rPr lang="en-US" sz="1900" dirty="0"/>
              <a:t>, that the algorithm will use to </a:t>
            </a:r>
            <a:r>
              <a:rPr lang="en-US" sz="1900" dirty="0">
                <a:solidFill>
                  <a:srgbClr val="C00000"/>
                </a:solidFill>
              </a:rPr>
              <a:t>validate</a:t>
            </a:r>
            <a:r>
              <a:rPr lang="en-US" sz="1900" dirty="0"/>
              <a:t> the apps.</a:t>
            </a:r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88"/>
            <a:ext cx="1745682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</a:rPr>
              <a:t>type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,and so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, 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papers.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  <a:endParaRPr lang="it-IT" dirty="0"/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  <a:endParaRPr lang="en-US" dirty="0">
              <a:latin typeface="+mj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  <a:endParaRPr lang="it-IT" dirty="0"/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9389" y="1474015"/>
            <a:ext cx="2465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Let the user consult validated games of the same Learning Category of the non-validated ones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Validation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30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non-validated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026150" cy="923290"/>
            <a:chOff x="1442" y="7431"/>
            <a:chExt cx="9490" cy="1454"/>
          </a:xfrm>
        </p:grpSpPr>
        <p:sp>
          <p:nvSpPr>
            <p:cNvPr id="7" name="Text Box 6"/>
            <p:cNvSpPr txBox="1"/>
            <p:nvPr/>
          </p:nvSpPr>
          <p:spPr>
            <a:xfrm>
              <a:off x="3467" y="7431"/>
              <a:ext cx="7465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</a:t>
              </a:r>
              <a:r>
                <a:rPr lang="en-US" b="1" dirty="0"/>
                <a:t>Compare</a:t>
              </a:r>
              <a:r>
                <a:rPr lang="en-US" dirty="0"/>
                <a:t> the clinical validation</a:t>
              </a:r>
              <a:endParaRPr lang="en-US" dirty="0"/>
            </a:p>
            <a:p>
              <a:pPr algn="ctr"/>
              <a:r>
                <a:rPr lang="en-US" dirty="0"/>
                <a:t> of a serious game found </a:t>
              </a:r>
              <a:r>
                <a:rPr lang="en-US" b="1" dirty="0"/>
                <a:t>by our algorithm</a:t>
              </a:r>
              <a:r>
                <a:rPr lang="en-US" dirty="0"/>
                <a:t> </a:t>
              </a:r>
              <a:endParaRPr lang="en-US" dirty="0"/>
            </a:p>
            <a:p>
              <a:pPr algn="ctr"/>
              <a:r>
                <a:rPr lang="en-US" dirty="0"/>
                <a:t>and the one found </a:t>
              </a:r>
              <a:r>
                <a:rPr lang="en-US" b="1" dirty="0"/>
                <a:t>by a person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  <a:endParaRPr lang="en-US" altLang="zh-CN" sz="45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D79D13"/>
                </a:solidFill>
                <a:effectLst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Accuracy</a:t>
              </a:r>
              <a:endParaRPr lang="en-US" b="1" dirty="0"/>
            </a:p>
            <a:p>
              <a:pPr algn="ctr"/>
              <a:r>
                <a:rPr lang="en-US" b="1" dirty="0"/>
                <a:t>44.8%</a:t>
              </a:r>
              <a:endParaRPr lang="en-US" b="1" dirty="0"/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  <a:endParaRPr lang="en-US" b="1" dirty="0"/>
            </a:p>
            <a:p>
              <a:pPr algn="ctr"/>
              <a:r>
                <a:rPr lang="en-US" b="1" dirty="0"/>
                <a:t>86.2%</a:t>
              </a:r>
              <a:endParaRPr lang="en-US" b="1" dirty="0"/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  <a:endParaRPr lang="en-US" b="1" dirty="0"/>
            </a:p>
            <a:p>
              <a:pPr algn="ctr"/>
              <a:r>
                <a:rPr lang="en-US" b="1" dirty="0"/>
                <a:t>3.4%</a:t>
              </a:r>
              <a:endParaRPr lang="en-US" b="1" dirty="0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  <a:endParaRPr lang="en-US" sz="1600" dirty="0">
              <a:latin typeface="+mj-lt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validated </a:t>
            </a:r>
            <a:r>
              <a:rPr lang="en-US" sz="1600" dirty="0"/>
              <a:t>serious game</a:t>
            </a:r>
            <a:endParaRPr lang="en-US" sz="1600" dirty="0"/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for study type recognition</a:t>
            </a:r>
            <a:endParaRPr lang="en-US" dirty="0"/>
          </a:p>
        </p:txBody>
      </p:sp>
      <p:sp>
        <p:nvSpPr>
          <p:cNvPr id="8" name="Text Box 6"/>
          <p:cNvSpPr txBox="1"/>
          <p:nvPr/>
        </p:nvSpPr>
        <p:spPr>
          <a:xfrm>
            <a:off x="1884156" y="4902703"/>
            <a:ext cx="450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Benchmark idea</a:t>
            </a:r>
            <a:r>
              <a:rPr lang="en-US" dirty="0"/>
              <a:t>: </a:t>
            </a:r>
            <a:r>
              <a:rPr lang="en-US" b="1" dirty="0"/>
              <a:t>Compare</a:t>
            </a:r>
            <a:r>
              <a:rPr lang="en-US" dirty="0"/>
              <a:t> validation score found </a:t>
            </a:r>
            <a:r>
              <a:rPr lang="en-US" b="1" dirty="0"/>
              <a:t>by our algorithm</a:t>
            </a:r>
            <a:r>
              <a:rPr lang="en-US" dirty="0"/>
              <a:t> </a:t>
            </a:r>
            <a:endParaRPr lang="en-US" dirty="0"/>
          </a:p>
          <a:p>
            <a:pPr algn="ctr"/>
            <a:r>
              <a:rPr lang="en-US" dirty="0"/>
              <a:t>to the one found </a:t>
            </a:r>
            <a:r>
              <a:rPr lang="en-US" b="1" dirty="0"/>
              <a:t>by a person</a:t>
            </a:r>
            <a:endParaRPr lang="en-US" dirty="0"/>
          </a:p>
        </p:txBody>
      </p:sp>
      <p:sp>
        <p:nvSpPr>
          <p:cNvPr id="9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" action="ppaction://hlinksldjump"/>
              </a:rPr>
              <a:t>Back</a:t>
            </a:r>
            <a:endParaRPr lang="en-US" dirty="0"/>
          </a:p>
        </p:txBody>
      </p:sp>
      <p:pic>
        <p:nvPicPr>
          <p:cNvPr id="10" name="Picture 2" descr="Benchmark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" y="4902703"/>
            <a:ext cx="855477" cy="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24" y="1585595"/>
            <a:ext cx="3401403" cy="2257648"/>
          </a:xfrm>
          <a:prstGeom prst="rect">
            <a:avLst/>
          </a:prstGeom>
        </p:spPr>
      </p:pic>
      <p:pic>
        <p:nvPicPr>
          <p:cNvPr id="12" name="Picture 4" descr="Search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02" y="2224530"/>
            <a:ext cx="716604" cy="7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5752494" y="2259666"/>
            <a:ext cx="2211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selected 10 papers per study type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Results</a:t>
            </a:r>
            <a:endParaRPr lang="en-US" dirty="0"/>
          </a:p>
        </p:txBody>
      </p:sp>
      <p:sp>
        <p:nvSpPr>
          <p:cNvPr id="5" name="TextBox 3"/>
          <p:cNvSpPr txBox="1"/>
          <p:nvPr/>
        </p:nvSpPr>
        <p:spPr>
          <a:xfrm>
            <a:off x="1771495" y="4348919"/>
            <a:ext cx="142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M.A.E.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625580" y="2127171"/>
            <a:ext cx="247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ACCURACY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pic>
        <p:nvPicPr>
          <p:cNvPr id="7" name="Picture 2" descr="Opinion free ic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4163841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curacy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1942093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/>
          <p:nvPr/>
        </p:nvCxnSpPr>
        <p:spPr>
          <a:xfrm>
            <a:off x="3706238" y="2412460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3142033" y="4627124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4435813" y="2130521"/>
            <a:ext cx="28599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ercentage of correctly classified study type: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43.2%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3988340" y="4425659"/>
            <a:ext cx="350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Mean </a:t>
            </a:r>
            <a:r>
              <a:rPr lang="it-IT" dirty="0">
                <a:solidFill>
                  <a:srgbClr val="000000"/>
                </a:solidFill>
              </a:rPr>
              <a:t>scores’ </a:t>
            </a:r>
            <a:r>
              <a:rPr lang="en-US" dirty="0">
                <a:solidFill>
                  <a:srgbClr val="000000"/>
                </a:solidFill>
              </a:rPr>
              <a:t>differences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26.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8%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" action="ppaction://hlinksldjump"/>
              </a:rPr>
              <a:t>Starting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" action="ppaction://hlinksldjump"/>
              </a:rPr>
              <a:t> point: Google-Playstore.csv 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Filtering Potential “Serious Game” 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3" action="ppaction://hlinksldjump"/>
              </a:rPr>
              <a:t>Filtering out Not Games or Renamed Apps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Enriching the Dataset with Descriptions and Reviews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5" action="ppaction://hlinksldjump"/>
              </a:rPr>
              <a:t>Keywords Extraction with Natural Language Processing (NLP)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Benchmark For Game Selection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Results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Build Dataset with Pubmed Papers</a:t>
            </a:r>
            <a:endParaRPr lang="en-US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Reliability of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Pubmed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 papers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Threshold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for Clinical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Validation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Similarity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Function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Not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Validated</a:t>
            </a: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Games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Benchmark for Game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Validation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</a:t>
            </a:r>
            <a:r>
              <a:rPr lang="it-IT" sz="1800" i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Results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Dashboard</a:t>
            </a:r>
            <a:endParaRPr lang="it-IT" sz="18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hlinkClick r:id="rId14" action="ppaction://hlinksldjump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(Presentation)</a:t>
            </a:r>
            <a:endParaRPr lang="it-IT" dirty="0"/>
          </a:p>
        </p:txBody>
      </p:sp>
      <p:pic>
        <p:nvPicPr>
          <p:cNvPr id="4" name="Il mio filmato 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3161" y="1367757"/>
            <a:ext cx="8477678" cy="4671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  <a:endParaRPr lang="en-US" sz="31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  <a:endParaRPr lang="en-US" sz="1800" dirty="0">
              <a:latin typeface="+mn-lt"/>
              <a:cs typeface="+mn-cs"/>
            </a:endParaRP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  <a:endParaRPr lang="en-US" sz="1800" dirty="0">
              <a:latin typeface="+mn-lt"/>
              <a:cs typeface="+mn-cs"/>
            </a:endParaRP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We chose a </a:t>
            </a:r>
            <a:r>
              <a:rPr lang="en-US" b="1" dirty="0"/>
              <a:t>Google-PlayStore</a:t>
            </a:r>
            <a:r>
              <a:rPr lang="en-US" dirty="0"/>
              <a:t> database provided by </a:t>
            </a:r>
            <a:endParaRPr lang="en-US" dirty="0"/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 dirty="0"/>
              <a:t>     Kaggle</a:t>
            </a:r>
            <a:r>
              <a:rPr lang="en-US" dirty="0"/>
              <a:t> to import it in our code as first source</a:t>
            </a:r>
            <a:endParaRPr lang="en-US" dirty="0"/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Very detailed database containing several features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Highly compatible with the </a:t>
            </a:r>
            <a:endParaRPr lang="en-US" dirty="0"/>
          </a:p>
          <a:p>
            <a:pPr indent="0">
              <a:buFont typeface="Wingdings" panose="05000000000000000000" pitchFamily="2" charset="2"/>
              <a:buNone/>
            </a:pPr>
            <a:r>
              <a:rPr lang="en-US" dirty="0"/>
              <a:t>    google-play-scraper library</a:t>
            </a:r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find all those applications that can be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potentially</a:t>
            </a:r>
            <a:r>
              <a:rPr lang="en-US" dirty="0">
                <a:latin typeface="+mj-lt"/>
              </a:rPr>
              <a:t> evaluated as “serious games”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filters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Check the </a:t>
            </a:r>
            <a:endParaRPr lang="en-US" sz="1400" dirty="0"/>
          </a:p>
          <a:p>
            <a:pPr indent="0" algn="ctr">
              <a:buNone/>
            </a:pPr>
            <a:r>
              <a:rPr lang="en-US" sz="1400" dirty="0"/>
              <a:t>category</a:t>
            </a:r>
            <a:endParaRPr lang="en-US" sz="1400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Missing attributes</a:t>
            </a:r>
            <a:endParaRPr lang="en-US" sz="1400" dirty="0"/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Renamed </a:t>
            </a:r>
            <a:endParaRPr lang="en-US" sz="1200" dirty="0"/>
          </a:p>
          <a:p>
            <a:pPr indent="0">
              <a:buNone/>
            </a:pPr>
            <a:r>
              <a:rPr lang="en-US" sz="1200" dirty="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  <a:endParaRPr lang="en-US" sz="1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1" name="Picture 100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  <a:endParaRPr lang="en-US" sz="1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</a:t>
            </a:r>
            <a:endParaRPr lang="en-US" b="1" dirty="0">
              <a:cs typeface="+mn-lt"/>
            </a:endParaRPr>
          </a:p>
          <a:p>
            <a:pPr algn="ctr"/>
            <a:r>
              <a:rPr lang="en-US" b="1" dirty="0">
                <a:cs typeface="+mn-lt"/>
              </a:rPr>
              <a:t>missing </a:t>
            </a:r>
            <a:endParaRPr lang="en-US" b="1" dirty="0">
              <a:cs typeface="+mn-lt"/>
            </a:endParaRPr>
          </a:p>
          <a:p>
            <a:pPr algn="ctr"/>
            <a:r>
              <a:rPr lang="en-US" b="1" dirty="0">
                <a:cs typeface="+mn-lt"/>
              </a:rPr>
              <a:t>attributes </a:t>
            </a:r>
            <a:endParaRPr lang="en-US" b="1" dirty="0">
              <a:cs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other important </a:t>
            </a:r>
            <a:endParaRPr lang="en-US" sz="1100" dirty="0"/>
          </a:p>
          <a:p>
            <a:pPr algn="ctr"/>
            <a:r>
              <a:rPr lang="en-US" sz="1100" dirty="0"/>
              <a:t>parameters</a:t>
            </a:r>
            <a:endParaRPr lang="en-US" sz="1100" dirty="0"/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Conjunction with rating counts</a:t>
            </a:r>
            <a:endParaRPr lang="en-US" sz="11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  <a:endParaRPr lang="en-US" sz="1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  <a:endParaRPr lang="en-US" sz="1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70406" y="2631070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neither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  <a:endParaRPr lang="it-IT" altLang="it-IT" sz="1800" dirty="0"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Thus, 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assigned based on presence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atin typeface="+mj-lt"/>
                  <a:sym typeface="+mn-ea"/>
                </a:rPr>
                <a:t>their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120 Application</a:t>
            </a:r>
            <a:endParaRPr lang="en-US" b="1" dirty="0">
              <a:cs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Serious Games</a:t>
            </a:r>
            <a:endParaRPr lang="en-US" sz="1500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Non-Serious Games</a:t>
            </a:r>
            <a:endParaRPr lang="en-US" sz="1500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Random Games</a:t>
            </a:r>
            <a:endParaRPr lang="en-US" sz="1500" b="1" dirty="0">
              <a:solidFill>
                <a:schemeClr val="tx1"/>
              </a:solidFill>
              <a:cs typeface="+mn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316980" cy="923290"/>
            <a:chOff x="2283" y="4674"/>
            <a:chExt cx="9948" cy="1454"/>
          </a:xfrm>
        </p:grpSpPr>
        <p:sp>
          <p:nvSpPr>
            <p:cNvPr id="6" name="Text Box 5"/>
            <p:cNvSpPr txBox="1"/>
            <p:nvPr/>
          </p:nvSpPr>
          <p:spPr>
            <a:xfrm>
              <a:off x="5007" y="4674"/>
              <a:ext cx="7224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verify that our algorithm has</a:t>
              </a:r>
              <a:endParaRPr lang="en-US" dirty="0"/>
            </a:p>
            <a:p>
              <a:pPr algn="ctr"/>
              <a:r>
                <a:rPr lang="en-US" dirty="0"/>
                <a:t>selected </a:t>
              </a:r>
              <a:r>
                <a:rPr lang="en-US" b="1" dirty="0"/>
                <a:t>all the serious games</a:t>
              </a:r>
              <a:r>
                <a:rPr lang="en-US" dirty="0"/>
                <a:t> and filtered out </a:t>
              </a:r>
              <a:endParaRPr lang="en-US" dirty="0"/>
            </a:p>
            <a:p>
              <a:pPr algn="ctr"/>
              <a:r>
                <a:rPr lang="en-US" b="1" dirty="0"/>
                <a:t>the not serious ones</a:t>
              </a:r>
              <a:r>
                <a:rPr lang="en-US" dirty="0"/>
                <a:t> and the </a:t>
              </a:r>
              <a:r>
                <a:rPr lang="en-US" b="1" dirty="0"/>
                <a:t>random apps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8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 action="ppaction://hlinksldjump"/>
              </a:rPr>
              <a:t>Back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6050" y="6269355"/>
            <a:ext cx="2155190" cy="39179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4454</Words>
  <Application>WPS Presentation</Application>
  <PresentationFormat>Presentazione su schermo (4:3)</PresentationFormat>
  <Paragraphs>261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SimSun</vt:lpstr>
      <vt:lpstr>Wingdings</vt:lpstr>
      <vt:lpstr>Arial</vt:lpstr>
      <vt:lpstr>Times New Roman</vt:lpstr>
      <vt:lpstr>Calibri</vt:lpstr>
      <vt:lpstr>Helvetica Neue</vt:lpstr>
      <vt:lpstr>Aharoni</vt:lpstr>
      <vt:lpstr>宋体-简</vt:lpstr>
      <vt:lpstr>Angsana New</vt:lpstr>
      <vt:lpstr>Arial Unicode MS</vt:lpstr>
      <vt:lpstr>Calibri</vt:lpstr>
      <vt:lpstr>微软雅黑</vt:lpstr>
      <vt:lpstr>汉仪旗黑</vt:lpstr>
      <vt:lpstr>SimSun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Benchmark for study type recognition</vt:lpstr>
      <vt:lpstr>Benchmark Results</vt:lpstr>
      <vt:lpstr>Dashboard</vt:lpstr>
      <vt:lpstr>Dashboard (Presentation)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yihengliang</cp:lastModifiedBy>
  <cp:revision>79</cp:revision>
  <dcterms:created xsi:type="dcterms:W3CDTF">2021-12-21T21:30:07Z</dcterms:created>
  <dcterms:modified xsi:type="dcterms:W3CDTF">2021-12-21T21:30:07Z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